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embeddedFontLst>
    <p:embeddedFont>
      <p:font typeface="Coming Soon"/>
      <p:regular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font" Target="fonts/ComingSoon-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Google Shape;123;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 name="Google Shape;12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 name="Google Shape;13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Google Shape;141;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2" name="Google Shape;142;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 name="Shape 57"/>
        <p:cNvGrpSpPr/>
        <p:nvPr/>
      </p:nvGrpSpPr>
      <p:grpSpPr>
        <a:xfrm>
          <a:off x="0" y="0"/>
          <a:ext cx="0" cy="0"/>
          <a:chOff x="0" y="0"/>
          <a:chExt cx="0" cy="0"/>
        </a:xfrm>
      </p:grpSpPr>
      <p:sp>
        <p:nvSpPr>
          <p:cNvPr id="58" name="Google Shape;58;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Teacher, print these images.  Use the ones that are most appropriate for your students’ abilities and grade levels.  After forming groups where each person has a different colored writing utensil, give each group a different set of images.  (Ex: Group 1 gets the Pollutants pages.)  Have students write their observations directly on the papers.  The different colors help with accountability so that everyone is writing and you can see who is contributing.  Suggestion: Have students write their names or initials at the end of each comment.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 name="Google Shape;6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 name="Shape 70"/>
        <p:cNvGrpSpPr/>
        <p:nvPr/>
      </p:nvGrpSpPr>
      <p:grpSpPr>
        <a:xfrm>
          <a:off x="0" y="0"/>
          <a:ext cx="0" cy="0"/>
          <a:chOff x="0" y="0"/>
          <a:chExt cx="0" cy="0"/>
        </a:xfrm>
      </p:grpSpPr>
      <p:sp>
        <p:nvSpPr>
          <p:cNvPr id="71" name="Google Shape;71;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 name="Google Shape;7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 name="Google Shape;8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 name="Google Shape;9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3" name="Shape 13"/>
        <p:cNvGrpSpPr/>
        <p:nvPr/>
      </p:nvGrpSpPr>
      <p:grpSpPr>
        <a:xfrm>
          <a:off x="0" y="0"/>
          <a:ext cx="0" cy="0"/>
          <a:chOff x="0" y="0"/>
          <a:chExt cx="0" cy="0"/>
        </a:xfrm>
      </p:grpSpPr>
      <p:sp>
        <p:nvSpPr>
          <p:cNvPr id="14" name="Google Shape;14;p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6" name="Shape 16"/>
        <p:cNvGrpSpPr/>
        <p:nvPr/>
      </p:nvGrpSpPr>
      <p:grpSpPr>
        <a:xfrm>
          <a:off x="0" y="0"/>
          <a:ext cx="0" cy="0"/>
          <a:chOff x="0" y="0"/>
          <a:chExt cx="0" cy="0"/>
        </a:xfrm>
      </p:grpSpPr>
      <p:sp>
        <p:nvSpPr>
          <p:cNvPr id="17" name="Google Shape;17;p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8" name="Google Shape;18;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9" name="Shape 19"/>
        <p:cNvGrpSpPr/>
        <p:nvPr/>
      </p:nvGrpSpPr>
      <p:grpSpPr>
        <a:xfrm>
          <a:off x="0" y="0"/>
          <a:ext cx="0" cy="0"/>
          <a:chOff x="0" y="0"/>
          <a:chExt cx="0" cy="0"/>
        </a:xfrm>
      </p:grpSpPr>
      <p:sp>
        <p:nvSpPr>
          <p:cNvPr id="20" name="Google Shape;20;p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1" name="Google Shape;21;p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2" name="Google Shape;22;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3" name="Shape 23"/>
        <p:cNvGrpSpPr/>
        <p:nvPr/>
      </p:nvGrpSpPr>
      <p:grpSpPr>
        <a:xfrm>
          <a:off x="0" y="0"/>
          <a:ext cx="0" cy="0"/>
          <a:chOff x="0" y="0"/>
          <a:chExt cx="0" cy="0"/>
        </a:xfrm>
      </p:grpSpPr>
      <p:sp>
        <p:nvSpPr>
          <p:cNvPr id="24" name="Google Shape;24;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6" name="Google Shape;26;p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7" name="Google Shape;27;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www.youtube.com/watch?v=VliRibwOeFk" TargetMode="External"/><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8.png"/><Relationship Id="rId5"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0" y="744575"/>
            <a:ext cx="8520600" cy="960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lang="en"/>
              <a:t>Lesson 1</a:t>
            </a:r>
            <a:endParaRPr/>
          </a:p>
        </p:txBody>
      </p:sp>
      <p:sp>
        <p:nvSpPr>
          <p:cNvPr id="55" name="Google Shape;55;p13"/>
          <p:cNvSpPr txBox="1"/>
          <p:nvPr>
            <p:ph idx="1" type="subTitle"/>
          </p:nvPr>
        </p:nvSpPr>
        <p:spPr>
          <a:xfrm>
            <a:off x="311700" y="1645300"/>
            <a:ext cx="8520600" cy="792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GLAD Strategy: Observation Charts</a:t>
            </a:r>
            <a:endParaRPr/>
          </a:p>
        </p:txBody>
      </p:sp>
      <p:sp>
        <p:nvSpPr>
          <p:cNvPr id="56" name="Google Shape;56;p13"/>
          <p:cNvSpPr txBox="1"/>
          <p:nvPr/>
        </p:nvSpPr>
        <p:spPr>
          <a:xfrm>
            <a:off x="145575" y="3027425"/>
            <a:ext cx="8843400" cy="197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Teacher, print these images.  Use the ones that are most appropriate for your students’ abilities and grade levels.  After forming groups where each person has a different colored writing utensil, give each group a different set of images.  (Ex: Group 1 gets the Pollutants pages.)  Have students write their observations directly on the papers.  The different colors help with accountability so that everyone is writing and you can see who is contributing.  Suggestion: Have students write their names or initials at the end of each comment.  Watch the video in the next slide to see how to use this strategy.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22"/>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Watershed</a:t>
            </a:r>
            <a:endParaRPr/>
          </a:p>
        </p:txBody>
      </p:sp>
      <p:pic>
        <p:nvPicPr>
          <p:cNvPr id="115" name="Google Shape;115;p22"/>
          <p:cNvPicPr preferRelativeResize="0"/>
          <p:nvPr/>
        </p:nvPicPr>
        <p:blipFill rotWithShape="1">
          <a:blip r:embed="rId3">
            <a:alphaModFix/>
          </a:blip>
          <a:srcRect b="0" l="0" r="0" t="0"/>
          <a:stretch/>
        </p:blipFill>
        <p:spPr>
          <a:xfrm>
            <a:off x="1705163" y="560525"/>
            <a:ext cx="5733674" cy="44305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Google Shape;120;p23"/>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Watershed</a:t>
            </a:r>
            <a:endParaRPr/>
          </a:p>
        </p:txBody>
      </p:sp>
      <p:pic>
        <p:nvPicPr>
          <p:cNvPr id="121" name="Google Shape;121;p23"/>
          <p:cNvPicPr preferRelativeResize="0"/>
          <p:nvPr/>
        </p:nvPicPr>
        <p:blipFill rotWithShape="1">
          <a:blip r:embed="rId3">
            <a:alphaModFix/>
          </a:blip>
          <a:srcRect b="0" l="0" r="0" t="0"/>
          <a:stretch/>
        </p:blipFill>
        <p:spPr>
          <a:xfrm>
            <a:off x="1128538" y="560525"/>
            <a:ext cx="6886916" cy="44305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sp>
        <p:nvSpPr>
          <p:cNvPr id="126" name="Google Shape;126;p24"/>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Food Web</a:t>
            </a:r>
            <a:endParaRPr/>
          </a:p>
        </p:txBody>
      </p:sp>
      <p:pic>
        <p:nvPicPr>
          <p:cNvPr id="127" name="Google Shape;127;p24"/>
          <p:cNvPicPr preferRelativeResize="0"/>
          <p:nvPr/>
        </p:nvPicPr>
        <p:blipFill rotWithShape="1">
          <a:blip r:embed="rId3">
            <a:alphaModFix/>
          </a:blip>
          <a:srcRect b="0" l="0" r="0" t="0"/>
          <a:stretch/>
        </p:blipFill>
        <p:spPr>
          <a:xfrm>
            <a:off x="2447075" y="702100"/>
            <a:ext cx="4249843" cy="42781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sp>
        <p:nvSpPr>
          <p:cNvPr id="132" name="Google Shape;132;p25"/>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Food Web</a:t>
            </a:r>
            <a:endParaRPr/>
          </a:p>
        </p:txBody>
      </p:sp>
      <p:pic>
        <p:nvPicPr>
          <p:cNvPr id="133" name="Google Shape;133;p25"/>
          <p:cNvPicPr preferRelativeResize="0"/>
          <p:nvPr/>
        </p:nvPicPr>
        <p:blipFill rotWithShape="1">
          <a:blip r:embed="rId3">
            <a:alphaModFix/>
          </a:blip>
          <a:srcRect b="0" l="0" r="0" t="0"/>
          <a:stretch/>
        </p:blipFill>
        <p:spPr>
          <a:xfrm>
            <a:off x="2362200" y="560525"/>
            <a:ext cx="4419599" cy="44195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26"/>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Food Web</a:t>
            </a:r>
            <a:endParaRPr/>
          </a:p>
        </p:txBody>
      </p:sp>
      <p:pic>
        <p:nvPicPr>
          <p:cNvPr id="139" name="Google Shape;139;p26"/>
          <p:cNvPicPr preferRelativeResize="0"/>
          <p:nvPr/>
        </p:nvPicPr>
        <p:blipFill rotWithShape="1">
          <a:blip r:embed="rId3">
            <a:alphaModFix/>
          </a:blip>
          <a:srcRect b="0" l="940" r="1000" t="0"/>
          <a:stretch/>
        </p:blipFill>
        <p:spPr>
          <a:xfrm>
            <a:off x="833800" y="723750"/>
            <a:ext cx="7471600" cy="42386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 name="Shape 143"/>
        <p:cNvGrpSpPr/>
        <p:nvPr/>
      </p:nvGrpSpPr>
      <p:grpSpPr>
        <a:xfrm>
          <a:off x="0" y="0"/>
          <a:ext cx="0" cy="0"/>
          <a:chOff x="0" y="0"/>
          <a:chExt cx="0" cy="0"/>
        </a:xfrm>
      </p:grpSpPr>
      <p:sp>
        <p:nvSpPr>
          <p:cNvPr id="144" name="Google Shape;144;p27"/>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Rain Garden</a:t>
            </a:r>
            <a:endParaRPr/>
          </a:p>
        </p:txBody>
      </p:sp>
      <p:pic>
        <p:nvPicPr>
          <p:cNvPr id="145" name="Google Shape;145;p27"/>
          <p:cNvPicPr preferRelativeResize="0"/>
          <p:nvPr/>
        </p:nvPicPr>
        <p:blipFill rotWithShape="1">
          <a:blip r:embed="rId3">
            <a:alphaModFix/>
          </a:blip>
          <a:srcRect b="0" l="0" r="0" t="0"/>
          <a:stretch/>
        </p:blipFill>
        <p:spPr>
          <a:xfrm>
            <a:off x="1548663" y="560525"/>
            <a:ext cx="6046676" cy="4495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28"/>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Rain Garden</a:t>
            </a:r>
            <a:endParaRPr/>
          </a:p>
        </p:txBody>
      </p:sp>
      <p:pic>
        <p:nvPicPr>
          <p:cNvPr id="151" name="Google Shape;151;p28"/>
          <p:cNvPicPr preferRelativeResize="0"/>
          <p:nvPr/>
        </p:nvPicPr>
        <p:blipFill rotWithShape="1">
          <a:blip r:embed="rId3">
            <a:alphaModFix/>
          </a:blip>
          <a:srcRect b="0" l="0" r="0" t="0"/>
          <a:stretch/>
        </p:blipFill>
        <p:spPr>
          <a:xfrm>
            <a:off x="1885438" y="560525"/>
            <a:ext cx="5373122" cy="44305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 name="Shape 155"/>
        <p:cNvGrpSpPr/>
        <p:nvPr/>
      </p:nvGrpSpPr>
      <p:grpSpPr>
        <a:xfrm>
          <a:off x="0" y="0"/>
          <a:ext cx="0" cy="0"/>
          <a:chOff x="0" y="0"/>
          <a:chExt cx="0" cy="0"/>
        </a:xfrm>
      </p:grpSpPr>
      <p:sp>
        <p:nvSpPr>
          <p:cNvPr id="156" name="Google Shape;156;p29"/>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Rain Garden</a:t>
            </a:r>
            <a:endParaRPr/>
          </a:p>
        </p:txBody>
      </p:sp>
      <p:pic>
        <p:nvPicPr>
          <p:cNvPr id="157" name="Google Shape;157;p29"/>
          <p:cNvPicPr preferRelativeResize="0"/>
          <p:nvPr/>
        </p:nvPicPr>
        <p:blipFill rotWithShape="1">
          <a:blip r:embed="rId3">
            <a:alphaModFix/>
          </a:blip>
          <a:srcRect b="0" l="0" r="0" t="0"/>
          <a:stretch/>
        </p:blipFill>
        <p:spPr>
          <a:xfrm>
            <a:off x="1422288" y="560525"/>
            <a:ext cx="6299434" cy="4430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 name="Shape 60"/>
        <p:cNvGrpSpPr/>
        <p:nvPr/>
      </p:nvGrpSpPr>
      <p:grpSpPr>
        <a:xfrm>
          <a:off x="0" y="0"/>
          <a:ext cx="0" cy="0"/>
          <a:chOff x="0" y="0"/>
          <a:chExt cx="0" cy="0"/>
        </a:xfrm>
      </p:grpSpPr>
      <p:sp>
        <p:nvSpPr>
          <p:cNvPr id="61" name="Google Shape;61;p14"/>
          <p:cNvSpPr txBox="1"/>
          <p:nvPr>
            <p:ph type="title"/>
          </p:nvPr>
        </p:nvSpPr>
        <p:spPr>
          <a:xfrm>
            <a:off x="311700" y="76875"/>
            <a:ext cx="8520600" cy="941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sz="2400"/>
              <a:t>Video for Teacher:</a:t>
            </a:r>
            <a:endParaRPr sz="2400"/>
          </a:p>
          <a:p>
            <a:pPr indent="0" lvl="0" marL="0" rtl="0" algn="ctr">
              <a:lnSpc>
                <a:spcPct val="100000"/>
              </a:lnSpc>
              <a:spcBef>
                <a:spcPts val="0"/>
              </a:spcBef>
              <a:spcAft>
                <a:spcPts val="0"/>
              </a:spcAft>
              <a:buSzPts val="2800"/>
              <a:buNone/>
            </a:pPr>
            <a:r>
              <a:rPr lang="en" sz="2400"/>
              <a:t>How to Use the Observation Chart GLAD Strategy</a:t>
            </a:r>
            <a:endParaRPr sz="2400"/>
          </a:p>
        </p:txBody>
      </p:sp>
      <p:pic>
        <p:nvPicPr>
          <p:cNvPr descr="Supporting English learners with scaffolds is key to their success in the classroom. Using observation charts is a great way to access prior knowledge and to frontload knowledge before beginning a new unit or topic of student. I have used these in so many of my lessons, and I have had students engage with observation charts in a variety of ways. I think you'll find this an easy peasy way to support your students, while still moving your class forward!" id="62" name="Google Shape;62;p14" title="Teaching English Learners | Observation Charts">
            <a:hlinkClick r:id="rId3"/>
          </p:cNvPr>
          <p:cNvPicPr preferRelativeResize="0"/>
          <p:nvPr/>
        </p:nvPicPr>
        <p:blipFill rotWithShape="1">
          <a:blip r:embed="rId4">
            <a:alphaModFix/>
          </a:blip>
          <a:srcRect b="0" l="0" r="0" t="0"/>
          <a:stretch/>
        </p:blipFill>
        <p:spPr>
          <a:xfrm>
            <a:off x="1823388" y="920425"/>
            <a:ext cx="5497225" cy="4122925"/>
          </a:xfrm>
          <a:prstGeom prst="rect">
            <a:avLst/>
          </a:prstGeom>
          <a:noFill/>
          <a:ln>
            <a:noFill/>
          </a:ln>
        </p:spPr>
      </p:pic>
      <p:sp>
        <p:nvSpPr>
          <p:cNvPr id="63" name="Google Shape;63;p14"/>
          <p:cNvSpPr txBox="1"/>
          <p:nvPr/>
        </p:nvSpPr>
        <p:spPr>
          <a:xfrm rot="-1500788">
            <a:off x="156188" y="1316908"/>
            <a:ext cx="1659548" cy="1106721"/>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Coming Soon"/>
                <a:ea typeface="Coming Soon"/>
                <a:cs typeface="Coming Soon"/>
                <a:sym typeface="Coming Soon"/>
              </a:rPr>
              <a:t>Directions for setting up the activity are in the Speaker’s Notes.</a:t>
            </a:r>
            <a:endParaRPr b="0" i="0" sz="1400" u="none" cap="none" strike="noStrike">
              <a:solidFill>
                <a:srgbClr val="000000"/>
              </a:solidFill>
              <a:latin typeface="Coming Soon"/>
              <a:ea typeface="Coming Soon"/>
              <a:cs typeface="Coming Soon"/>
              <a:sym typeface="Coming Soo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sp>
        <p:nvSpPr>
          <p:cNvPr id="68" name="Google Shape;68;p15"/>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Pollutants</a:t>
            </a:r>
            <a:endParaRPr/>
          </a:p>
        </p:txBody>
      </p:sp>
      <p:pic>
        <p:nvPicPr>
          <p:cNvPr id="69" name="Google Shape;69;p15"/>
          <p:cNvPicPr preferRelativeResize="0"/>
          <p:nvPr/>
        </p:nvPicPr>
        <p:blipFill rotWithShape="1">
          <a:blip r:embed="rId3">
            <a:alphaModFix/>
          </a:blip>
          <a:srcRect b="0" l="0" r="0" t="0"/>
          <a:stretch/>
        </p:blipFill>
        <p:spPr>
          <a:xfrm>
            <a:off x="1415138" y="560525"/>
            <a:ext cx="6313714" cy="4419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 name="Shape 73"/>
        <p:cNvGrpSpPr/>
        <p:nvPr/>
      </p:nvGrpSpPr>
      <p:grpSpPr>
        <a:xfrm>
          <a:off x="0" y="0"/>
          <a:ext cx="0" cy="0"/>
          <a:chOff x="0" y="0"/>
          <a:chExt cx="0" cy="0"/>
        </a:xfrm>
      </p:grpSpPr>
      <p:sp>
        <p:nvSpPr>
          <p:cNvPr id="74" name="Google Shape;74;p16"/>
          <p:cNvSpPr txBox="1"/>
          <p:nvPr>
            <p:ph type="title"/>
          </p:nvPr>
        </p:nvSpPr>
        <p:spPr>
          <a:xfrm rot="5400000">
            <a:off x="7447075" y="2285400"/>
            <a:ext cx="2595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Pollutants</a:t>
            </a:r>
            <a:endParaRPr/>
          </a:p>
        </p:txBody>
      </p:sp>
      <p:pic>
        <p:nvPicPr>
          <p:cNvPr id="75" name="Google Shape;75;p16"/>
          <p:cNvPicPr preferRelativeResize="0"/>
          <p:nvPr/>
        </p:nvPicPr>
        <p:blipFill rotWithShape="1">
          <a:blip r:embed="rId3">
            <a:alphaModFix/>
          </a:blip>
          <a:srcRect b="0" l="0" r="0" t="0"/>
          <a:stretch/>
        </p:blipFill>
        <p:spPr>
          <a:xfrm>
            <a:off x="823775" y="119600"/>
            <a:ext cx="3013400" cy="4904299"/>
          </a:xfrm>
          <a:prstGeom prst="rect">
            <a:avLst/>
          </a:prstGeom>
          <a:noFill/>
          <a:ln>
            <a:noFill/>
          </a:ln>
        </p:spPr>
      </p:pic>
      <p:pic>
        <p:nvPicPr>
          <p:cNvPr id="76" name="Google Shape;76;p16"/>
          <p:cNvPicPr preferRelativeResize="0"/>
          <p:nvPr/>
        </p:nvPicPr>
        <p:blipFill rotWithShape="1">
          <a:blip r:embed="rId4">
            <a:alphaModFix/>
          </a:blip>
          <a:srcRect b="0" l="0" r="0" t="0"/>
          <a:stretch/>
        </p:blipFill>
        <p:spPr>
          <a:xfrm>
            <a:off x="4572000" y="149900"/>
            <a:ext cx="3214849" cy="4843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7"/>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Pollutants</a:t>
            </a:r>
            <a:endParaRPr/>
          </a:p>
        </p:txBody>
      </p:sp>
      <p:pic>
        <p:nvPicPr>
          <p:cNvPr id="82" name="Google Shape;82;p17"/>
          <p:cNvPicPr preferRelativeResize="0"/>
          <p:nvPr/>
        </p:nvPicPr>
        <p:blipFill rotWithShape="1">
          <a:blip r:embed="rId3">
            <a:alphaModFix/>
          </a:blip>
          <a:srcRect b="0" l="0" r="0" t="0"/>
          <a:stretch/>
        </p:blipFill>
        <p:spPr>
          <a:xfrm>
            <a:off x="936000" y="517200"/>
            <a:ext cx="7272000" cy="45201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8"/>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Stormwater</a:t>
            </a:r>
            <a:endParaRPr/>
          </a:p>
        </p:txBody>
      </p:sp>
      <p:pic>
        <p:nvPicPr>
          <p:cNvPr id="88" name="Google Shape;88;p18"/>
          <p:cNvPicPr preferRelativeResize="0"/>
          <p:nvPr/>
        </p:nvPicPr>
        <p:blipFill rotWithShape="1">
          <a:blip r:embed="rId3">
            <a:alphaModFix/>
          </a:blip>
          <a:srcRect b="0" l="0" r="0" t="0"/>
          <a:stretch/>
        </p:blipFill>
        <p:spPr>
          <a:xfrm>
            <a:off x="1101863" y="560525"/>
            <a:ext cx="2873237" cy="4497576"/>
          </a:xfrm>
          <a:prstGeom prst="rect">
            <a:avLst/>
          </a:prstGeom>
          <a:noFill/>
          <a:ln>
            <a:noFill/>
          </a:ln>
        </p:spPr>
      </p:pic>
      <p:pic>
        <p:nvPicPr>
          <p:cNvPr id="89" name="Google Shape;89;p18"/>
          <p:cNvPicPr preferRelativeResize="0"/>
          <p:nvPr/>
        </p:nvPicPr>
        <p:blipFill rotWithShape="1">
          <a:blip r:embed="rId4">
            <a:alphaModFix/>
          </a:blip>
          <a:srcRect b="0" l="0" r="0" t="0"/>
          <a:stretch/>
        </p:blipFill>
        <p:spPr>
          <a:xfrm>
            <a:off x="5038600" y="560525"/>
            <a:ext cx="3028649" cy="449757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sp>
        <p:nvSpPr>
          <p:cNvPr id="94" name="Google Shape;94;p19"/>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Stormwater</a:t>
            </a:r>
            <a:endParaRPr/>
          </a:p>
        </p:txBody>
      </p:sp>
      <p:pic>
        <p:nvPicPr>
          <p:cNvPr id="95" name="Google Shape;95;p19"/>
          <p:cNvPicPr preferRelativeResize="0"/>
          <p:nvPr/>
        </p:nvPicPr>
        <p:blipFill rotWithShape="1">
          <a:blip r:embed="rId3">
            <a:alphaModFix/>
          </a:blip>
          <a:srcRect b="0" l="0" r="0" t="0"/>
          <a:stretch/>
        </p:blipFill>
        <p:spPr>
          <a:xfrm>
            <a:off x="1482400" y="560525"/>
            <a:ext cx="6179199" cy="45007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Google Shape;100;p20"/>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Stormwater</a:t>
            </a:r>
            <a:endParaRPr/>
          </a:p>
        </p:txBody>
      </p:sp>
      <p:pic>
        <p:nvPicPr>
          <p:cNvPr id="101" name="Google Shape;101;p20"/>
          <p:cNvPicPr preferRelativeResize="0"/>
          <p:nvPr/>
        </p:nvPicPr>
        <p:blipFill rotWithShape="1">
          <a:blip r:embed="rId3">
            <a:alphaModFix/>
          </a:blip>
          <a:srcRect b="0" l="0" r="0" t="0"/>
          <a:stretch/>
        </p:blipFill>
        <p:spPr>
          <a:xfrm>
            <a:off x="119925" y="930675"/>
            <a:ext cx="5435076" cy="3282125"/>
          </a:xfrm>
          <a:prstGeom prst="rect">
            <a:avLst/>
          </a:prstGeom>
          <a:noFill/>
          <a:ln>
            <a:noFill/>
          </a:ln>
        </p:spPr>
      </p:pic>
      <p:pic>
        <p:nvPicPr>
          <p:cNvPr id="102" name="Google Shape;102;p20"/>
          <p:cNvPicPr preferRelativeResize="0"/>
          <p:nvPr/>
        </p:nvPicPr>
        <p:blipFill rotWithShape="1">
          <a:blip r:embed="rId4">
            <a:alphaModFix/>
          </a:blip>
          <a:srcRect b="0" l="0" r="0" t="0"/>
          <a:stretch/>
        </p:blipFill>
        <p:spPr>
          <a:xfrm>
            <a:off x="5723639" y="2571737"/>
            <a:ext cx="3251722" cy="2428756"/>
          </a:xfrm>
          <a:prstGeom prst="rect">
            <a:avLst/>
          </a:prstGeom>
          <a:noFill/>
          <a:ln>
            <a:noFill/>
          </a:ln>
        </p:spPr>
      </p:pic>
      <p:pic>
        <p:nvPicPr>
          <p:cNvPr id="103" name="Google Shape;103;p20"/>
          <p:cNvPicPr preferRelativeResize="0"/>
          <p:nvPr/>
        </p:nvPicPr>
        <p:blipFill rotWithShape="1">
          <a:blip r:embed="rId5">
            <a:alphaModFix/>
          </a:blip>
          <a:srcRect b="0" l="0" r="0" t="0"/>
          <a:stretch/>
        </p:blipFill>
        <p:spPr>
          <a:xfrm>
            <a:off x="5707401" y="280413"/>
            <a:ext cx="3284198" cy="217869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21"/>
          <p:cNvSpPr txBox="1"/>
          <p:nvPr>
            <p:ph type="title"/>
          </p:nvPr>
        </p:nvSpPr>
        <p:spPr>
          <a:xfrm>
            <a:off x="311700" y="-12175"/>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Watershed</a:t>
            </a:r>
            <a:endParaRPr/>
          </a:p>
        </p:txBody>
      </p:sp>
      <p:pic>
        <p:nvPicPr>
          <p:cNvPr id="109" name="Google Shape;109;p21"/>
          <p:cNvPicPr preferRelativeResize="0"/>
          <p:nvPr/>
        </p:nvPicPr>
        <p:blipFill rotWithShape="1">
          <a:blip r:embed="rId3">
            <a:alphaModFix/>
          </a:blip>
          <a:srcRect b="0" l="0" r="0" t="0"/>
          <a:stretch/>
        </p:blipFill>
        <p:spPr>
          <a:xfrm>
            <a:off x="1618000" y="560525"/>
            <a:ext cx="5908000" cy="45019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